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72" r:id="rId3"/>
    <p:sldMasterId id="2147483674" r:id="rId4"/>
    <p:sldMasterId id="2147483676" r:id="rId5"/>
  </p:sldMasterIdLst>
  <p:notesMasterIdLst>
    <p:notesMasterId r:id="rId42"/>
  </p:notesMasterIdLst>
  <p:sldIdLst>
    <p:sldId id="256" r:id="rId6"/>
    <p:sldId id="257" r:id="rId7"/>
    <p:sldId id="305" r:id="rId8"/>
    <p:sldId id="258" r:id="rId9"/>
    <p:sldId id="261" r:id="rId10"/>
    <p:sldId id="266" r:id="rId11"/>
    <p:sldId id="281" r:id="rId12"/>
    <p:sldId id="262" r:id="rId13"/>
    <p:sldId id="267" r:id="rId14"/>
    <p:sldId id="269" r:id="rId15"/>
    <p:sldId id="285" r:id="rId16"/>
    <p:sldId id="295" r:id="rId17"/>
    <p:sldId id="293" r:id="rId18"/>
    <p:sldId id="270" r:id="rId19"/>
    <p:sldId id="271" r:id="rId20"/>
    <p:sldId id="264" r:id="rId21"/>
    <p:sldId id="278" r:id="rId22"/>
    <p:sldId id="275" r:id="rId23"/>
    <p:sldId id="276" r:id="rId24"/>
    <p:sldId id="277" r:id="rId25"/>
    <p:sldId id="284" r:id="rId26"/>
    <p:sldId id="296" r:id="rId27"/>
    <p:sldId id="298" r:id="rId28"/>
    <p:sldId id="299" r:id="rId29"/>
    <p:sldId id="300" r:id="rId30"/>
    <p:sldId id="301" r:id="rId31"/>
    <p:sldId id="303" r:id="rId32"/>
    <p:sldId id="302" r:id="rId33"/>
    <p:sldId id="310" r:id="rId34"/>
    <p:sldId id="307" r:id="rId35"/>
    <p:sldId id="308" r:id="rId36"/>
    <p:sldId id="309" r:id="rId37"/>
    <p:sldId id="306" r:id="rId38"/>
    <p:sldId id="311" r:id="rId39"/>
    <p:sldId id="282" r:id="rId40"/>
    <p:sldId id="30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32" autoAdjust="0"/>
    <p:restoredTop sz="94660"/>
  </p:normalViewPr>
  <p:slideViewPr>
    <p:cSldViewPr>
      <p:cViewPr varScale="1">
        <p:scale>
          <a:sx n="79" d="100"/>
          <a:sy n="79" d="100"/>
        </p:scale>
        <p:origin x="-4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BB416-C5E5-4A7A-BB3E-961BDE5517D4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A9CB3-F0F4-4416-AD25-15400773F1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767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A9CB3-F0F4-4416-AD25-15400773F1A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6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EC368-D215-4797-B247-6DCDD25BADEF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529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4AE29A-0766-4185-9123-7ABC4807105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107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A9CB3-F0F4-4416-AD25-15400773F1A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384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A9CB3-F0F4-4416-AD25-15400773F1A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220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A9CB3-F0F4-4416-AD25-15400773F1A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798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4AE29A-0766-4185-9123-7ABC48071053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507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A9CB3-F0F4-4416-AD25-15400773F1A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182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EC368-D215-4797-B247-6DCDD25BADE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470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A9CB3-F0F4-4416-AD25-15400773F1A9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118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ADYppt_titl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94"/>
          <a:stretch>
            <a:fillRect/>
          </a:stretch>
        </p:blipFill>
        <p:spPr bwMode="auto">
          <a:xfrm>
            <a:off x="0" y="4833938"/>
            <a:ext cx="9144000" cy="202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READYppt_titl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2" b="65926"/>
          <a:stretch>
            <a:fillRect/>
          </a:stretch>
        </p:blipFill>
        <p:spPr bwMode="auto">
          <a:xfrm>
            <a:off x="0" y="0"/>
            <a:ext cx="2243138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438400" y="2667000"/>
            <a:ext cx="5562600" cy="2667000"/>
          </a:xfrm>
        </p:spPr>
        <p:txBody>
          <a:bodyPr/>
          <a:lstStyle>
            <a:lvl1pPr algn="ctr">
              <a:defRPr sz="2000">
                <a:solidFill>
                  <a:srgbClr val="63554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86000" y="838200"/>
            <a:ext cx="6400800" cy="1295400"/>
          </a:xfrm>
        </p:spPr>
        <p:txBody>
          <a:bodyPr/>
          <a:lstStyle>
            <a:lvl1pPr marL="0" indent="0">
              <a:buNone/>
              <a:defRPr sz="44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9695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391400" cy="1066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819400" y="1600200"/>
            <a:ext cx="6019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73493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57912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24600" y="1371600"/>
            <a:ext cx="2514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575216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391400" cy="1066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819400" y="1600200"/>
            <a:ext cx="6019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765365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062B45-5E2C-44C1-B8C2-86FC6A843468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F0A0A4-4B16-45DA-AFE3-8F07B72776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548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03A669-05E5-4D67-9D95-F75B390CF2CB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C3B31B-9CF9-495D-BC65-52AA5D334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848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794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03A669-05E5-4D67-9D95-F75B390CF2CB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C3B31B-9CF9-495D-BC65-52AA5D334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65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03A669-05E5-4D67-9D95-F75B390CF2CB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C3B31B-9CF9-495D-BC65-52AA5D334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805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03A669-05E5-4D67-9D95-F75B390CF2CB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C3B31B-9CF9-495D-BC65-52AA5D334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954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03A669-05E5-4D67-9D95-F75B390CF2CB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C3B31B-9CF9-495D-BC65-52AA5D334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72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03A669-05E5-4D67-9D95-F75B390CF2CB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C3B31B-9CF9-495D-BC65-52AA5D334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209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03A669-05E5-4D67-9D95-F75B390CF2CB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C3B31B-9CF9-495D-BC65-52AA5D334C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05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563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324600" y="1371600"/>
            <a:ext cx="2514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999997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eg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EADYppt_slide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9" r:id="rId8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+mj-lt"/>
          <a:ea typeface="+mj-ea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 Bold" pitchFamily="1" charset="0"/>
          <a:ea typeface="ＭＳ Ｐゴシック" pitchFamily="1" charset="-128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 Bold" pitchFamily="1" charset="0"/>
          <a:ea typeface="ＭＳ Ｐゴシック" pitchFamily="1" charset="-128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 Bold" pitchFamily="1" charset="0"/>
          <a:ea typeface="ＭＳ Ｐゴシック" pitchFamily="1" charset="-128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 Bold" pitchFamily="1" charset="0"/>
          <a:ea typeface="ＭＳ Ｐゴシック" pitchFamily="1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73962"/>
          </a:solidFill>
          <a:latin typeface="Arial Bold" pitchFamily="1" charset="0"/>
          <a:ea typeface="ＭＳ Ｐゴシック" pitchFamily="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73962"/>
          </a:solidFill>
          <a:latin typeface="Arial Bold" pitchFamily="1" charset="0"/>
          <a:ea typeface="ＭＳ Ｐゴシック" pitchFamily="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73962"/>
          </a:solidFill>
          <a:latin typeface="Arial Bold" pitchFamily="1" charset="0"/>
          <a:ea typeface="ＭＳ Ｐゴシック" pitchFamily="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73962"/>
          </a:solidFill>
          <a:latin typeface="Arial Bold" pitchFamily="1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60000"/>
        </a:spcBef>
        <a:spcAft>
          <a:spcPct val="0"/>
        </a:spcAft>
        <a:buChar char="•"/>
        <a:defRPr sz="3200">
          <a:solidFill>
            <a:srgbClr val="63554C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60000"/>
        </a:spcBef>
        <a:spcAft>
          <a:spcPct val="0"/>
        </a:spcAft>
        <a:buChar char="–"/>
        <a:defRPr sz="2800">
          <a:solidFill>
            <a:srgbClr val="63554C"/>
          </a:solidFill>
          <a:latin typeface="+mn-lt"/>
          <a:ea typeface="+mn-ea"/>
        </a:defRPr>
      </a:lvl2pPr>
      <a:lvl3pPr marL="1085850" indent="-228600" algn="l" rtl="0" eaLnBrk="1" fontAlgn="base" hangingPunct="1">
        <a:spcBef>
          <a:spcPct val="60000"/>
        </a:spcBef>
        <a:spcAft>
          <a:spcPct val="0"/>
        </a:spcAft>
        <a:buChar char="•"/>
        <a:defRPr sz="2400">
          <a:solidFill>
            <a:srgbClr val="63554C"/>
          </a:solidFill>
          <a:latin typeface="+mn-lt"/>
          <a:ea typeface="+mn-ea"/>
        </a:defRPr>
      </a:lvl3pPr>
      <a:lvl4pPr marL="1428750" indent="-228600" algn="l" rtl="0" eaLnBrk="1" fontAlgn="base" hangingPunct="1">
        <a:spcBef>
          <a:spcPct val="60000"/>
        </a:spcBef>
        <a:spcAft>
          <a:spcPct val="0"/>
        </a:spcAft>
        <a:buChar char="–"/>
        <a:defRPr sz="2000">
          <a:solidFill>
            <a:srgbClr val="63554C"/>
          </a:solidFill>
          <a:latin typeface="+mn-lt"/>
          <a:ea typeface="+mn-ea"/>
        </a:defRPr>
      </a:lvl4pPr>
      <a:lvl5pPr marL="1771650" indent="-228600" algn="l" rtl="0" eaLnBrk="1" fontAlgn="base" hangingPunct="1">
        <a:spcBef>
          <a:spcPct val="60000"/>
        </a:spcBef>
        <a:spcAft>
          <a:spcPct val="0"/>
        </a:spcAft>
        <a:buChar char="»"/>
        <a:defRPr sz="2000">
          <a:solidFill>
            <a:srgbClr val="63554C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7396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7396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7396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7396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READYppt_slid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76200" y="76200"/>
            <a:ext cx="8991600" cy="6096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24600" y="1371600"/>
            <a:ext cx="2514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7" name="Picture 10" descr="READYppt_slide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54000"/>
            <a:ext cx="838200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09563" y="304800"/>
            <a:ext cx="5938837" cy="5849938"/>
          </a:xfrm>
          <a:prstGeom prst="rect">
            <a:avLst/>
          </a:prstGeom>
          <a:solidFill>
            <a:srgbClr val="E7832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563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81000" y="1447800"/>
            <a:ext cx="5867400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Arial"/>
          <a:ea typeface="ＭＳ Ｐゴシック" charset="0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63554C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63554C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63554C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63554C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63554C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READYppt_slid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flipH="1">
            <a:off x="304800" y="1447800"/>
            <a:ext cx="2514600" cy="4706938"/>
          </a:xfrm>
          <a:prstGeom prst="rect">
            <a:avLst/>
          </a:prstGeom>
          <a:solidFill>
            <a:srgbClr val="E7832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7467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600200"/>
            <a:ext cx="6019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63554C"/>
          </a:solidFill>
          <a:latin typeface="Arial"/>
          <a:ea typeface="ＭＳ Ｐゴシック" charset="0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53A35"/>
          </a:solidFill>
          <a:latin typeface="Arial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53A35"/>
          </a:solidFill>
          <a:latin typeface="Arial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53A35"/>
          </a:solidFill>
          <a:latin typeface="Arial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53A35"/>
          </a:solidFill>
          <a:latin typeface="Arial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63554C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rgbClr val="63554C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63554C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rgbClr val="63554C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rgbClr val="63554C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READYppt_slid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76200" y="76200"/>
            <a:ext cx="8991600" cy="6096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24600" y="1371600"/>
            <a:ext cx="2514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125" name="Picture 10" descr="READYppt_slide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54000"/>
            <a:ext cx="838200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09563" y="304800"/>
            <a:ext cx="5938837" cy="5849938"/>
          </a:xfrm>
          <a:prstGeom prst="rect">
            <a:avLst/>
          </a:prstGeom>
          <a:solidFill>
            <a:srgbClr val="73B63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5638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381000" y="1447800"/>
            <a:ext cx="5867400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Arial"/>
          <a:ea typeface="ＭＳ Ｐゴシック" charset="0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63554C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63554C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63554C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63554C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63554C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READYppt_slid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 flipH="1">
            <a:off x="304800" y="1447800"/>
            <a:ext cx="2514600" cy="4706938"/>
          </a:xfrm>
          <a:prstGeom prst="rect">
            <a:avLst/>
          </a:prstGeom>
          <a:solidFill>
            <a:srgbClr val="73B63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7467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600200"/>
            <a:ext cx="6019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0" r:id="rId3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63554C"/>
          </a:solidFill>
          <a:latin typeface="Arial"/>
          <a:ea typeface="ＭＳ Ｐゴシック" charset="0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63554C"/>
          </a:solidFill>
          <a:latin typeface="Arial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53A35"/>
          </a:solidFill>
          <a:latin typeface="Arial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53A35"/>
          </a:solidFill>
          <a:latin typeface="Arial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53A35"/>
          </a:solidFill>
          <a:latin typeface="Arial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53A35"/>
          </a:solidFill>
          <a:latin typeface="Arial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63554C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rgbClr val="63554C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63554C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rgbClr val="63554C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rgbClr val="63554C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publicschools.org/cedars/reporting/documentation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paces.com/" TargetMode="External"/><Relationship Id="rId2" Type="http://schemas.openxmlformats.org/officeDocument/2006/relationships/hyperlink" Target="http://www.ncpublicschools.org/cedars/reporting/documentation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gotomeeting.com/register/466585248" TargetMode="External"/><Relationship Id="rId2" Type="http://schemas.openxmlformats.org/officeDocument/2006/relationships/hyperlink" Target="https://www1.gotomeeting.com/register/367460488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1.gotomeeting.com/register/171102552" TargetMode="External"/><Relationship Id="rId4" Type="http://schemas.openxmlformats.org/officeDocument/2006/relationships/hyperlink" Target="https://www1.gotomeeting.com/register/153772712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gotomeeting.com/register/830927800" TargetMode="External"/><Relationship Id="rId2" Type="http://schemas.openxmlformats.org/officeDocument/2006/relationships/hyperlink" Target="https://www1.gotomeeting.com/register/58435076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1.gotomeeting.com/register/305847929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Cedars-info@dpi.nc.gov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CDW LEA Trainer’s Webinar</a:t>
            </a:r>
            <a:br>
              <a:rPr lang="en-US" dirty="0" smtClean="0"/>
            </a:br>
            <a:r>
              <a:rPr lang="en-US" dirty="0" smtClean="0"/>
              <a:t>September 25</a:t>
            </a:r>
            <a:r>
              <a:rPr lang="en-US" baseline="30000" dirty="0" smtClean="0"/>
              <a:t>th</a:t>
            </a:r>
            <a:r>
              <a:rPr lang="en-US" dirty="0" smtClean="0"/>
              <a:t>, 2012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Terra Dominguez</a:t>
            </a:r>
            <a:br>
              <a:rPr lang="en-US" dirty="0" smtClean="0"/>
            </a:br>
            <a:r>
              <a:rPr lang="en-US" dirty="0" smtClean="0"/>
              <a:t>Data, Research &amp; Federal Policy</a:t>
            </a:r>
            <a:br>
              <a:rPr lang="en-US" dirty="0" smtClean="0"/>
            </a:br>
            <a:r>
              <a:rPr lang="en-US" dirty="0" smtClean="0"/>
              <a:t>cedars-info@dpi.nc.gov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CEDARS Data Warehouse (CDW)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9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Level Data Submission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</a:t>
            </a:r>
          </a:p>
          <a:p>
            <a:endParaRPr lang="en-US" dirty="0"/>
          </a:p>
          <a:p>
            <a:r>
              <a:rPr lang="en-US" dirty="0" smtClean="0"/>
              <a:t>March</a:t>
            </a:r>
          </a:p>
          <a:p>
            <a:endParaRPr lang="en-US" dirty="0"/>
          </a:p>
          <a:p>
            <a:r>
              <a:rPr lang="en-US" dirty="0" smtClean="0"/>
              <a:t>Year End (June 30)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7" descr="C:\Users\tdominguez\AppData\Local\Microsoft\Windows\Temporary Internet Files\Content.IE5\SXAAM1D9\MC9004338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720" y="518160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56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CDW Data – Student &amp; Staff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Collected at the </a:t>
            </a:r>
            <a:r>
              <a:rPr lang="en-US" b="1" dirty="0" smtClean="0"/>
              <a:t>Detail</a:t>
            </a:r>
            <a:r>
              <a:rPr lang="en-US" dirty="0" smtClean="0"/>
              <a:t> level, meaning records specific to the individual student are collected</a:t>
            </a:r>
          </a:p>
          <a:p>
            <a:endParaRPr lang="en-US" dirty="0"/>
          </a:p>
          <a:p>
            <a:r>
              <a:rPr lang="en-US" b="1" dirty="0" smtClean="0"/>
              <a:t>PII </a:t>
            </a:r>
            <a:r>
              <a:rPr lang="en-US" dirty="0" smtClean="0"/>
              <a:t>– ‘Personally Identifiable Information’ and must be protected</a:t>
            </a:r>
          </a:p>
          <a:p>
            <a:pPr lvl="1"/>
            <a:r>
              <a:rPr lang="en-US" dirty="0" smtClean="0"/>
              <a:t>No detail level data is used for Federal Reporting</a:t>
            </a:r>
          </a:p>
          <a:p>
            <a:pPr lvl="1"/>
            <a:r>
              <a:rPr lang="en-US" dirty="0" smtClean="0"/>
              <a:t>FERPA guidelines are enforced and dictate how any detail level data is to be used</a:t>
            </a:r>
          </a:p>
          <a:p>
            <a:pPr lvl="1"/>
            <a:endParaRPr lang="en-US" dirty="0"/>
          </a:p>
          <a:p>
            <a:r>
              <a:rPr lang="en-US" dirty="0" smtClean="0"/>
              <a:t>Solely dependent upon </a:t>
            </a:r>
            <a:r>
              <a:rPr lang="en-US" b="1" dirty="0" smtClean="0"/>
              <a:t>accurate UIDs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6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tdominguez\AppData\Local\Microsoft\Windows\Temporary Internet Files\Content.IE5\SXAAM1D9\MC90043981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-228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tdominguez\AppData\Local\Microsoft\Windows\Temporary Internet Files\Content.IE5\SXAAM1D9\MC90043981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360" y="19050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tdominguez\AppData\Local\Microsoft\Windows\Temporary Internet Files\Content.IE5\SXAAM1D9\MC90043981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40" y="41148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405699">
            <a:off x="3870960" y="675509"/>
            <a:ext cx="1615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NC WISE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 ID 1234567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534685">
            <a:off x="3079075" y="2846614"/>
            <a:ext cx="1615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CECAS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 ID A729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74999">
            <a:off x="3737452" y="5109112"/>
            <a:ext cx="1615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Migrant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 ID 2779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11269" name="Picture 5" descr="C:\Users\tdominguez\AppData\Local\Microsoft\Windows\Temporary Internet Files\Content.IE5\ICDLQV1I\MP90044235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65960"/>
            <a:ext cx="2286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1828800" y="1447800"/>
            <a:ext cx="11430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1905000" y="3886200"/>
            <a:ext cx="1014054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1600200" y="5105400"/>
            <a:ext cx="1418509" cy="381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2290" name="Picture 2" descr="C:\Users\tdominguez\AppData\Local\Microsoft\Windows\Temporary Internet Files\Content.IE5\ICDLQV1I\MC90023381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457151"/>
            <a:ext cx="2362200" cy="226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Arrow Connector 23"/>
          <p:cNvCxnSpPr/>
          <p:nvPr/>
        </p:nvCxnSpPr>
        <p:spPr bwMode="auto">
          <a:xfrm>
            <a:off x="5958840" y="1540149"/>
            <a:ext cx="662940" cy="66965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5116204" y="3886200"/>
            <a:ext cx="903596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V="1">
            <a:off x="5791200" y="5105404"/>
            <a:ext cx="830580" cy="3809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276" name="TextBox 11275"/>
          <p:cNvSpPr txBox="1"/>
          <p:nvPr/>
        </p:nvSpPr>
        <p:spPr>
          <a:xfrm>
            <a:off x="6781800" y="473964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UID Matching Engine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187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tdominguez\AppData\Local\Microsoft\Windows\Temporary Internet Files\Content.IE5\RWD9PWOH\MC91021634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2641">
            <a:off x="579117" y="1066798"/>
            <a:ext cx="8001000" cy="505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00" y="2286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CTE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3886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NC WISE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53000" y="3048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LEP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05300" y="4343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Migrant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10400" y="2655332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Immigrant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15540" y="468403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EC</a:t>
            </a:r>
            <a:endParaRPr lang="en-US" b="1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the help of UID, the CDW puts</a:t>
            </a:r>
            <a:br>
              <a:rPr lang="en-US" dirty="0" smtClean="0"/>
            </a:br>
            <a:r>
              <a:rPr lang="en-US" dirty="0" smtClean="0"/>
              <a:t>all the pieces in 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Level Data Submission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ln>
            <a:noFill/>
          </a:ln>
        </p:spPr>
        <p:txBody>
          <a:bodyPr>
            <a:normAutofit fontScale="85000" lnSpcReduction="20000"/>
          </a:bodyPr>
          <a:lstStyle/>
          <a:p>
            <a:r>
              <a:rPr lang="en-US" sz="3300" dirty="0" smtClean="0"/>
              <a:t>Monthly </a:t>
            </a:r>
          </a:p>
          <a:p>
            <a:pPr lvl="1"/>
            <a:r>
              <a:rPr lang="en-US" dirty="0" smtClean="0"/>
              <a:t>LEP &amp; Migrant</a:t>
            </a:r>
          </a:p>
          <a:p>
            <a:pPr lvl="1"/>
            <a:r>
              <a:rPr lang="en-US" dirty="0" smtClean="0"/>
              <a:t>Migrant</a:t>
            </a:r>
          </a:p>
          <a:p>
            <a:endParaRPr lang="en-US" dirty="0" smtClean="0"/>
          </a:p>
          <a:p>
            <a:r>
              <a:rPr lang="en-US" sz="3300" dirty="0" smtClean="0"/>
              <a:t>Snapshot </a:t>
            </a:r>
            <a:r>
              <a:rPr lang="en-US" sz="3300" dirty="0"/>
              <a:t>(periodic)</a:t>
            </a:r>
          </a:p>
          <a:p>
            <a:pPr lvl="1"/>
            <a:r>
              <a:rPr lang="en-US" dirty="0"/>
              <a:t>CECAS</a:t>
            </a:r>
          </a:p>
          <a:p>
            <a:pPr lvl="1"/>
            <a:r>
              <a:rPr lang="en-US" dirty="0"/>
              <a:t>Homeless</a:t>
            </a:r>
          </a:p>
          <a:p>
            <a:pPr lvl="1"/>
            <a:r>
              <a:rPr lang="en-US" dirty="0"/>
              <a:t>N&amp;D</a:t>
            </a:r>
          </a:p>
          <a:p>
            <a:pPr lvl="1"/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300" dirty="0" smtClean="0"/>
              <a:t>Year </a:t>
            </a:r>
            <a:r>
              <a:rPr lang="en-US" sz="3300" dirty="0"/>
              <a:t>End </a:t>
            </a:r>
            <a:r>
              <a:rPr lang="en-US" sz="3300" dirty="0" smtClean="0"/>
              <a:t>(June 30)</a:t>
            </a:r>
            <a:r>
              <a:rPr lang="en-US" sz="3300" dirty="0" smtClean="0">
                <a:solidFill>
                  <a:srgbClr val="FF0000"/>
                </a:solidFill>
              </a:rPr>
              <a:t>*</a:t>
            </a:r>
            <a:endParaRPr lang="en-US" sz="3300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ALP</a:t>
            </a:r>
          </a:p>
          <a:p>
            <a:pPr lvl="1"/>
            <a:r>
              <a:rPr lang="en-US" dirty="0"/>
              <a:t>Choice</a:t>
            </a:r>
          </a:p>
          <a:p>
            <a:pPr lvl="1"/>
            <a:r>
              <a:rPr lang="en-US" dirty="0"/>
              <a:t>LEA Improvement</a:t>
            </a:r>
          </a:p>
          <a:p>
            <a:pPr lvl="1"/>
            <a:r>
              <a:rPr lang="en-US" dirty="0"/>
              <a:t>Instructional Tech File</a:t>
            </a:r>
          </a:p>
          <a:p>
            <a:pPr lvl="1"/>
            <a:r>
              <a:rPr lang="en-US" dirty="0" smtClean="0"/>
              <a:t>SES</a:t>
            </a:r>
            <a:endParaRPr lang="en-US" dirty="0"/>
          </a:p>
          <a:p>
            <a:pPr lvl="1"/>
            <a:r>
              <a:rPr lang="en-US" dirty="0"/>
              <a:t>TAS</a:t>
            </a:r>
          </a:p>
          <a:p>
            <a:pPr lvl="1"/>
            <a:r>
              <a:rPr lang="en-US" dirty="0"/>
              <a:t>REAP</a:t>
            </a:r>
          </a:p>
          <a:p>
            <a:pPr lvl="1"/>
            <a:r>
              <a:rPr lang="en-US" dirty="0"/>
              <a:t>Dropout</a:t>
            </a:r>
          </a:p>
          <a:p>
            <a:pPr lvl="1"/>
            <a:r>
              <a:rPr lang="en-US" dirty="0"/>
              <a:t>ESSR</a:t>
            </a:r>
          </a:p>
          <a:p>
            <a:pPr lvl="1"/>
            <a:endParaRPr lang="en-US" dirty="0"/>
          </a:p>
        </p:txBody>
      </p:sp>
      <p:pic>
        <p:nvPicPr>
          <p:cNvPr id="10" name="Picture 7" descr="C:\Users\tdominguez\AppData\Local\Microsoft\Windows\Temporary Internet Files\Content.IE5\SXAAM1D9\MC9004338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33400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16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ea typeface="+mn-ea"/>
              </a:rPr>
              <a:t>LEA &amp; School Level Submission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900" dirty="0" smtClean="0"/>
              <a:t>July 1</a:t>
            </a:r>
          </a:p>
          <a:p>
            <a:pPr lvl="1"/>
            <a:r>
              <a:rPr lang="en-US" dirty="0" smtClean="0"/>
              <a:t>EDDIE</a:t>
            </a:r>
          </a:p>
          <a:p>
            <a:r>
              <a:rPr lang="en-US" dirty="0" smtClean="0"/>
              <a:t>January</a:t>
            </a:r>
          </a:p>
          <a:p>
            <a:pPr lvl="1"/>
            <a:r>
              <a:rPr lang="en-US" dirty="0" smtClean="0"/>
              <a:t>EDDIE</a:t>
            </a:r>
          </a:p>
          <a:p>
            <a:pPr lvl="1"/>
            <a:r>
              <a:rPr lang="en-US" dirty="0" smtClean="0"/>
              <a:t>Instructional Tech File</a:t>
            </a:r>
          </a:p>
          <a:p>
            <a:pPr lvl="1"/>
            <a:r>
              <a:rPr lang="en-US" dirty="0" smtClean="0"/>
              <a:t>REAP</a:t>
            </a:r>
          </a:p>
          <a:p>
            <a:r>
              <a:rPr lang="en-US" dirty="0" smtClean="0"/>
              <a:t>February</a:t>
            </a:r>
          </a:p>
          <a:p>
            <a:pPr lvl="1"/>
            <a:r>
              <a:rPr lang="en-US" dirty="0" smtClean="0"/>
              <a:t>EDDIE</a:t>
            </a:r>
          </a:p>
          <a:p>
            <a:pPr lvl="1"/>
            <a:r>
              <a:rPr lang="en-US" dirty="0" smtClean="0"/>
              <a:t>ADM</a:t>
            </a:r>
          </a:p>
          <a:p>
            <a:pPr lvl="1"/>
            <a:r>
              <a:rPr lang="en-US" dirty="0" smtClean="0"/>
              <a:t>School Safety</a:t>
            </a:r>
          </a:p>
          <a:p>
            <a:r>
              <a:rPr lang="en-US" dirty="0" smtClean="0"/>
              <a:t>May</a:t>
            </a:r>
          </a:p>
          <a:p>
            <a:pPr lvl="1"/>
            <a:r>
              <a:rPr lang="en-US" dirty="0" smtClean="0"/>
              <a:t>EDDIE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Year End (June 30)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</a:p>
          <a:p>
            <a:pPr lvl="1"/>
            <a:r>
              <a:rPr lang="en-US" dirty="0" smtClean="0"/>
              <a:t>EDDIE</a:t>
            </a:r>
          </a:p>
          <a:p>
            <a:pPr lvl="1"/>
            <a:r>
              <a:rPr lang="en-US" dirty="0" smtClean="0"/>
              <a:t>Instructional Tech File</a:t>
            </a:r>
          </a:p>
          <a:p>
            <a:pPr lvl="1"/>
            <a:r>
              <a:rPr lang="en-US" dirty="0" smtClean="0"/>
              <a:t>Choice</a:t>
            </a:r>
          </a:p>
          <a:p>
            <a:pPr lvl="1"/>
            <a:r>
              <a:rPr lang="en-US" dirty="0" smtClean="0"/>
              <a:t>REAP</a:t>
            </a:r>
          </a:p>
          <a:p>
            <a:pPr lvl="1"/>
            <a:r>
              <a:rPr lang="en-US" dirty="0" smtClean="0"/>
              <a:t>Accountability</a:t>
            </a:r>
          </a:p>
          <a:p>
            <a:pPr lvl="1"/>
            <a:r>
              <a:rPr lang="en-US" dirty="0" smtClean="0"/>
              <a:t>Dropout</a:t>
            </a:r>
          </a:p>
          <a:p>
            <a:pPr lvl="1"/>
            <a:r>
              <a:rPr lang="en-US" dirty="0" smtClean="0"/>
              <a:t>LEA Improvement</a:t>
            </a:r>
          </a:p>
          <a:p>
            <a:pPr lvl="1"/>
            <a:r>
              <a:rPr lang="en-US" dirty="0" smtClean="0"/>
              <a:t>ESSR</a:t>
            </a:r>
          </a:p>
          <a:p>
            <a:pPr lvl="1"/>
            <a:r>
              <a:rPr lang="en-US" dirty="0" smtClean="0"/>
              <a:t>School Safety</a:t>
            </a:r>
            <a:endParaRPr lang="en-US" dirty="0"/>
          </a:p>
        </p:txBody>
      </p:sp>
      <p:pic>
        <p:nvPicPr>
          <p:cNvPr id="6" name="Picture 7" descr="C:\Users\tdominguez\AppData\Local\Microsoft\Windows\Temporary Internet Files\Content.IE5\SXAAM1D9\MC9004338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720" y="518160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36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still with me?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4" descr="C:\Users\tdominguez\AppData\Local\Microsoft\Windows\Temporary Internet Files\Content.IE5\QDZP8VSI\MP90043272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76400"/>
            <a:ext cx="6400800" cy="42672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53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Each individual must register </a:t>
            </a:r>
            <a:r>
              <a:rPr lang="en-US" sz="2800" dirty="0" smtClean="0"/>
              <a:t>and be approved for access </a:t>
            </a:r>
            <a:r>
              <a:rPr lang="en-US" sz="2800" dirty="0"/>
              <a:t>to the </a:t>
            </a:r>
            <a:r>
              <a:rPr lang="en-US" sz="2800" dirty="0" smtClean="0"/>
              <a:t>CDW</a:t>
            </a:r>
          </a:p>
          <a:p>
            <a:endParaRPr lang="en-US" sz="2800" dirty="0" smtClean="0"/>
          </a:p>
          <a:p>
            <a:r>
              <a:rPr lang="en-US" sz="2800" dirty="0" smtClean="0"/>
              <a:t>Authentication </a:t>
            </a:r>
            <a:r>
              <a:rPr lang="en-US" sz="2800" dirty="0"/>
              <a:t>is based on NCID for any ‘CEDARS’ related </a:t>
            </a:r>
            <a:r>
              <a:rPr lang="en-US" sz="2800" dirty="0" smtClean="0"/>
              <a:t>application</a:t>
            </a:r>
          </a:p>
          <a:p>
            <a:endParaRPr lang="en-US" sz="2800" dirty="0" smtClean="0"/>
          </a:p>
          <a:p>
            <a:r>
              <a:rPr lang="en-US" sz="2800" dirty="0" smtClean="0"/>
              <a:t>The NC Public Schools website offers a contact list of the LEA’s Security Officers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28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LEA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Detail Answers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Detail - Dashboard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Aggregate - Dashboard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Security Officer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School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Detail - Dashboard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Aggregate Dashboard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SEA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Super User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User Detail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Report Writer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Aggregate - Dashboard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Security Officer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68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6019800" cy="4572000"/>
          </a:xfrm>
        </p:spPr>
        <p:txBody>
          <a:bodyPr>
            <a:normAutofit fontScale="55000" lnSpcReduction="20000"/>
          </a:bodyPr>
          <a:lstStyle/>
          <a:p>
            <a:endParaRPr lang="en-US" sz="1000" dirty="0"/>
          </a:p>
          <a:p>
            <a:r>
              <a:rPr lang="en-US" sz="4400" b="1" dirty="0"/>
              <a:t>Security Officer </a:t>
            </a:r>
            <a:r>
              <a:rPr lang="en-US" sz="4400" dirty="0"/>
              <a:t>role </a:t>
            </a:r>
            <a:r>
              <a:rPr lang="en-US" sz="4400" u="sng" dirty="0"/>
              <a:t>only</a:t>
            </a:r>
            <a:r>
              <a:rPr lang="en-US" sz="4400" dirty="0"/>
              <a:t> provides access to the Registration System to manage accounts</a:t>
            </a:r>
          </a:p>
          <a:p>
            <a:r>
              <a:rPr lang="en-US" sz="4400" dirty="0" smtClean="0"/>
              <a:t>The highest level of access to the CDW for an LEA user is </a:t>
            </a:r>
            <a:r>
              <a:rPr lang="en-US" sz="4400" b="1" dirty="0" smtClean="0"/>
              <a:t>Detail Answers</a:t>
            </a:r>
          </a:p>
          <a:p>
            <a:r>
              <a:rPr lang="en-US" sz="4400" dirty="0" smtClean="0"/>
              <a:t>School level user roles </a:t>
            </a:r>
            <a:r>
              <a:rPr lang="en-US" sz="4400" b="1" dirty="0" smtClean="0"/>
              <a:t>only have access to Dashboards </a:t>
            </a:r>
            <a:r>
              <a:rPr lang="en-US" sz="4400" dirty="0" smtClean="0"/>
              <a:t>published by DPI</a:t>
            </a:r>
          </a:p>
          <a:p>
            <a:r>
              <a:rPr lang="en-US" sz="4400" dirty="0" smtClean="0"/>
              <a:t>There is </a:t>
            </a:r>
            <a:r>
              <a:rPr lang="en-US" sz="4400" b="1" dirty="0" smtClean="0"/>
              <a:t>no</a:t>
            </a:r>
            <a:r>
              <a:rPr lang="en-US" sz="4400" dirty="0" smtClean="0"/>
              <a:t> Teacher user role in the CDW</a:t>
            </a:r>
          </a:p>
          <a:p>
            <a:endParaRPr lang="en-US" dirty="0" smtClean="0"/>
          </a:p>
          <a:p>
            <a:endParaRPr lang="en-US" sz="1000" dirty="0"/>
          </a:p>
          <a:p>
            <a:endParaRPr lang="en-US" dirty="0"/>
          </a:p>
        </p:txBody>
      </p:sp>
      <p:pic>
        <p:nvPicPr>
          <p:cNvPr id="4" name="Picture 2" descr="C:\Users\tdominguez\AppData\Local\Microsoft\Windows\Temporary Internet Files\Content.IE5\RWD9PWOH\MP90043315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191000"/>
            <a:ext cx="30480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92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dirty="0">
                <a:solidFill>
                  <a:srgbClr val="63554C"/>
                </a:solidFill>
              </a:rPr>
              <a:t>House Keeping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95400"/>
            <a:ext cx="2397919" cy="4685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7"/>
          <p:cNvSpPr txBox="1">
            <a:spLocks/>
          </p:cNvSpPr>
          <p:nvPr/>
        </p:nvSpPr>
        <p:spPr>
          <a:xfrm>
            <a:off x="457200" y="1435100"/>
            <a:ext cx="4495800" cy="46910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Use the </a:t>
            </a:r>
            <a:r>
              <a:rPr lang="en-US" sz="2400" b="1" dirty="0" smtClean="0"/>
              <a:t>Hand</a:t>
            </a:r>
            <a:r>
              <a:rPr lang="en-US" sz="2400" dirty="0" smtClean="0"/>
              <a:t> icon to indicate you would like to communicate verbally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Use the </a:t>
            </a:r>
            <a:r>
              <a:rPr lang="en-US" sz="2400" b="1" dirty="0" smtClean="0"/>
              <a:t>Question/Chat</a:t>
            </a:r>
            <a:r>
              <a:rPr lang="en-US" sz="2400" dirty="0" smtClean="0"/>
              <a:t> pane at any time to ask questions or make comments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429000" y="4876800"/>
            <a:ext cx="2590800" cy="0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105400" y="2133600"/>
            <a:ext cx="914400" cy="0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7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 Vs. Aggregate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User roles with the word </a:t>
            </a:r>
            <a:r>
              <a:rPr lang="en-US" sz="2800" b="1" dirty="0" smtClean="0"/>
              <a:t>Detail </a:t>
            </a:r>
            <a:r>
              <a:rPr lang="en-US" sz="2800" dirty="0" smtClean="0"/>
              <a:t>allow individuals access to data that is Personally Identifiable Information (</a:t>
            </a:r>
            <a:r>
              <a:rPr lang="en-US" sz="2800" b="1" dirty="0" smtClean="0"/>
              <a:t>PII</a:t>
            </a:r>
            <a:r>
              <a:rPr lang="en-US" sz="2800" dirty="0" smtClean="0"/>
              <a:t>)</a:t>
            </a:r>
          </a:p>
          <a:p>
            <a:endParaRPr lang="en-US" sz="2400" b="1" dirty="0"/>
          </a:p>
          <a:p>
            <a:r>
              <a:rPr lang="en-US" sz="2800" b="1" dirty="0" smtClean="0"/>
              <a:t>Every user role that is approved </a:t>
            </a:r>
            <a:r>
              <a:rPr lang="en-US" sz="2800" dirty="0" smtClean="0"/>
              <a:t>has access to Aggregate Dashboards by default</a:t>
            </a:r>
          </a:p>
          <a:p>
            <a:pPr lvl="1"/>
            <a:r>
              <a:rPr lang="en-US" sz="2400" dirty="0" smtClean="0"/>
              <a:t>Aggregate Dashboards are totals only and do not display any PII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528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CDW Improvements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Faster </a:t>
            </a:r>
            <a:r>
              <a:rPr lang="en-US" dirty="0"/>
              <a:t>Queries</a:t>
            </a:r>
          </a:p>
          <a:p>
            <a:r>
              <a:rPr lang="en-US" dirty="0" smtClean="0"/>
              <a:t>New Landing Page</a:t>
            </a:r>
          </a:p>
          <a:p>
            <a:r>
              <a:rPr lang="en-US" dirty="0" smtClean="0"/>
              <a:t>New Dashboards</a:t>
            </a:r>
          </a:p>
          <a:p>
            <a:r>
              <a:rPr lang="en-US" dirty="0" smtClean="0"/>
              <a:t>Posted Submission Schedule</a:t>
            </a:r>
          </a:p>
          <a:p>
            <a:r>
              <a:rPr lang="en-US" dirty="0" smtClean="0"/>
              <a:t>Published Data Dictionary</a:t>
            </a:r>
            <a:endParaRPr lang="en-US" dirty="0"/>
          </a:p>
        </p:txBody>
      </p:sp>
      <p:pic>
        <p:nvPicPr>
          <p:cNvPr id="13314" name="Picture 2" descr="C:\Users\tdominguez\AppData\Local\Microsoft\Windows\Temporary Internet Files\Content.IE5\QDZP8VSI\MP90044831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2292096" cy="343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11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OBIEE Landing Page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Users are routed to the dashboard TOC to which they have the highest level of authority</a:t>
            </a:r>
          </a:p>
          <a:p>
            <a:pPr lvl="1"/>
            <a:r>
              <a:rPr lang="en-US" sz="2400" dirty="0" smtClean="0"/>
              <a:t>Dashboard </a:t>
            </a:r>
            <a:r>
              <a:rPr lang="en-US" sz="2400" dirty="0"/>
              <a:t>users are the largest user base</a:t>
            </a:r>
          </a:p>
          <a:p>
            <a:pPr lvl="1"/>
            <a:r>
              <a:rPr lang="en-US" sz="2400" dirty="0"/>
              <a:t>Dashboard users have no immediate use for Home Page (previous Landing Page)</a:t>
            </a:r>
          </a:p>
          <a:p>
            <a:pPr lvl="1"/>
            <a:r>
              <a:rPr lang="en-US" sz="2400" dirty="0" smtClean="0"/>
              <a:t>Keeps dashboard trainees focused on content and delivery</a:t>
            </a:r>
          </a:p>
        </p:txBody>
      </p:sp>
    </p:spTree>
    <p:extLst>
      <p:ext uri="{BB962C8B-B14F-4D97-AF65-F5344CB8AC3E}">
        <p14:creationId xmlns:p14="http://schemas.microsoft.com/office/powerpoint/2010/main" val="295096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Dashboards</a:t>
            </a:r>
            <a:endParaRPr lang="en-US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3200">
                <a:solidFill>
                  <a:srgbClr val="63554C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800">
                <a:solidFill>
                  <a:srgbClr val="63554C"/>
                </a:solidFill>
                <a:latin typeface="+mn-lt"/>
                <a:ea typeface="+mn-ea"/>
              </a:defRPr>
            </a:lvl2pPr>
            <a:lvl3pPr marL="10858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2400">
                <a:solidFill>
                  <a:srgbClr val="63554C"/>
                </a:solidFill>
                <a:latin typeface="+mn-lt"/>
                <a:ea typeface="+mn-ea"/>
              </a:defRPr>
            </a:lvl3pPr>
            <a:lvl4pPr marL="14287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000">
                <a:solidFill>
                  <a:srgbClr val="63554C"/>
                </a:solidFill>
                <a:latin typeface="+mn-lt"/>
                <a:ea typeface="+mn-ea"/>
              </a:defRPr>
            </a:lvl4pPr>
            <a:lvl5pPr marL="17716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»"/>
              <a:defRPr sz="2000">
                <a:solidFill>
                  <a:srgbClr val="63554C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u="sng" dirty="0" smtClean="0"/>
              <a:t>Aggregate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3200">
                <a:solidFill>
                  <a:srgbClr val="63554C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800">
                <a:solidFill>
                  <a:srgbClr val="63554C"/>
                </a:solidFill>
                <a:latin typeface="+mn-lt"/>
                <a:ea typeface="+mn-ea"/>
              </a:defRPr>
            </a:lvl2pPr>
            <a:lvl3pPr marL="10858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2400">
                <a:solidFill>
                  <a:srgbClr val="63554C"/>
                </a:solidFill>
                <a:latin typeface="+mn-lt"/>
                <a:ea typeface="+mn-ea"/>
              </a:defRPr>
            </a:lvl3pPr>
            <a:lvl4pPr marL="14287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000">
                <a:solidFill>
                  <a:srgbClr val="63554C"/>
                </a:solidFill>
                <a:latin typeface="+mn-lt"/>
                <a:ea typeface="+mn-ea"/>
              </a:defRPr>
            </a:lvl4pPr>
            <a:lvl5pPr marL="17716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»"/>
              <a:defRPr sz="2000">
                <a:solidFill>
                  <a:srgbClr val="63554C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9pPr>
          </a:lstStyle>
          <a:p>
            <a:r>
              <a:rPr lang="en-US" sz="2800" dirty="0" smtClean="0"/>
              <a:t>Consequences</a:t>
            </a:r>
          </a:p>
          <a:p>
            <a:r>
              <a:rPr lang="en-US" sz="2800" dirty="0" smtClean="0"/>
              <a:t>Offenses</a:t>
            </a:r>
          </a:p>
          <a:p>
            <a:r>
              <a:rPr lang="en-US" sz="2800" dirty="0" smtClean="0"/>
              <a:t>Suspension Days</a:t>
            </a:r>
          </a:p>
          <a:p>
            <a:r>
              <a:rPr lang="en-US" sz="2800" dirty="0" smtClean="0"/>
              <a:t>School Crime</a:t>
            </a:r>
            <a:endParaRPr lang="en-US" sz="2800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3200">
                <a:solidFill>
                  <a:srgbClr val="63554C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800">
                <a:solidFill>
                  <a:srgbClr val="63554C"/>
                </a:solidFill>
                <a:latin typeface="+mn-lt"/>
                <a:ea typeface="+mn-ea"/>
              </a:defRPr>
            </a:lvl2pPr>
            <a:lvl3pPr marL="10858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2400">
                <a:solidFill>
                  <a:srgbClr val="63554C"/>
                </a:solidFill>
                <a:latin typeface="+mn-lt"/>
                <a:ea typeface="+mn-ea"/>
              </a:defRPr>
            </a:lvl3pPr>
            <a:lvl4pPr marL="14287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000">
                <a:solidFill>
                  <a:srgbClr val="63554C"/>
                </a:solidFill>
                <a:latin typeface="+mn-lt"/>
                <a:ea typeface="+mn-ea"/>
              </a:defRPr>
            </a:lvl4pPr>
            <a:lvl5pPr marL="17716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»"/>
              <a:defRPr sz="2000">
                <a:solidFill>
                  <a:srgbClr val="63554C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u="sng" dirty="0" smtClean="0"/>
              <a:t>Detail</a:t>
            </a:r>
            <a:endParaRPr lang="en-US" u="sng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3200">
                <a:solidFill>
                  <a:srgbClr val="63554C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800">
                <a:solidFill>
                  <a:srgbClr val="63554C"/>
                </a:solidFill>
                <a:latin typeface="+mn-lt"/>
                <a:ea typeface="+mn-ea"/>
              </a:defRPr>
            </a:lvl2pPr>
            <a:lvl3pPr marL="10858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2400">
                <a:solidFill>
                  <a:srgbClr val="63554C"/>
                </a:solidFill>
                <a:latin typeface="+mn-lt"/>
                <a:ea typeface="+mn-ea"/>
              </a:defRPr>
            </a:lvl3pPr>
            <a:lvl4pPr marL="14287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000">
                <a:solidFill>
                  <a:srgbClr val="63554C"/>
                </a:solidFill>
                <a:latin typeface="+mn-lt"/>
                <a:ea typeface="+mn-ea"/>
              </a:defRPr>
            </a:lvl4pPr>
            <a:lvl5pPr marL="17716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»"/>
              <a:defRPr sz="2000">
                <a:solidFill>
                  <a:srgbClr val="63554C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9pPr>
          </a:lstStyle>
          <a:p>
            <a:r>
              <a:rPr lang="en-US" sz="2800" dirty="0" smtClean="0"/>
              <a:t>ACCESS Testing</a:t>
            </a:r>
          </a:p>
          <a:p>
            <a:r>
              <a:rPr lang="en-US" sz="2800" dirty="0" smtClean="0"/>
              <a:t>Home Languages</a:t>
            </a:r>
          </a:p>
          <a:p>
            <a:r>
              <a:rPr lang="en-US" sz="2800" dirty="0" smtClean="0"/>
              <a:t>LEP Roster</a:t>
            </a:r>
          </a:p>
          <a:p>
            <a:r>
              <a:rPr lang="en-US" sz="2800" dirty="0" smtClean="0"/>
              <a:t>State Testing (ESL)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5550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dashboards would you like published?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If you’ve created something that you’d like to have published, contact us</a:t>
            </a:r>
          </a:p>
          <a:p>
            <a:endParaRPr lang="en-US" dirty="0"/>
          </a:p>
          <a:p>
            <a:r>
              <a:rPr lang="en-US" dirty="0" smtClean="0"/>
              <a:t>If you need assistance in creating a specific report, contact us</a:t>
            </a:r>
            <a:endParaRPr lang="en-US" dirty="0"/>
          </a:p>
        </p:txBody>
      </p:sp>
      <p:pic>
        <p:nvPicPr>
          <p:cNvPr id="5" name="Picture 2" descr="C:\Users\tdominguez\AppData\Local\Microsoft\Windows\Temporary Internet Files\Content.IE5\U545IOHD\MP90042222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0"/>
            <a:ext cx="304948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08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Submission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u="sng" dirty="0"/>
              <a:t>W</a:t>
            </a:r>
            <a:r>
              <a:rPr lang="en-US" sz="2800" u="sng" dirty="0" smtClean="0"/>
              <a:t>hen</a:t>
            </a:r>
            <a:r>
              <a:rPr lang="en-US" sz="2800" dirty="0" smtClean="0"/>
              <a:t> data is requested from program areas</a:t>
            </a:r>
          </a:p>
          <a:p>
            <a:endParaRPr lang="en-US" sz="1000" dirty="0" smtClean="0"/>
          </a:p>
          <a:p>
            <a:r>
              <a:rPr lang="en-US" sz="2800" dirty="0" smtClean="0"/>
              <a:t>Identifies the ‘as of’ date for extracts</a:t>
            </a:r>
          </a:p>
          <a:p>
            <a:endParaRPr lang="en-US" sz="1000" dirty="0"/>
          </a:p>
          <a:p>
            <a:r>
              <a:rPr lang="en-US" sz="2800" dirty="0" smtClean="0"/>
              <a:t>View by</a:t>
            </a:r>
          </a:p>
          <a:p>
            <a:pPr lvl="1"/>
            <a:r>
              <a:rPr lang="en-US" sz="2400" dirty="0" smtClean="0"/>
              <a:t>Calendar</a:t>
            </a:r>
          </a:p>
          <a:p>
            <a:pPr lvl="1"/>
            <a:r>
              <a:rPr lang="en-US" sz="2400" dirty="0" smtClean="0"/>
              <a:t>Month, program area, data type</a:t>
            </a:r>
          </a:p>
          <a:p>
            <a:pPr lvl="1"/>
            <a:endParaRPr lang="en-US" sz="1000" dirty="0" smtClean="0"/>
          </a:p>
          <a:p>
            <a:r>
              <a:rPr lang="en-US" sz="2800" i="1" dirty="0" smtClean="0"/>
              <a:t>Actual load time varies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5334000"/>
            <a:ext cx="243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hlinkClick r:id="rId3"/>
              </a:rPr>
              <a:t>CEDARS </a:t>
            </a:r>
          </a:p>
          <a:p>
            <a:pPr algn="ctr"/>
            <a:r>
              <a:rPr lang="en-US" sz="2000" dirty="0" smtClean="0">
                <a:hlinkClick r:id="rId3"/>
              </a:rPr>
              <a:t>Documents</a:t>
            </a:r>
            <a:endParaRPr lang="en-US" sz="2000" dirty="0"/>
          </a:p>
        </p:txBody>
      </p:sp>
      <p:pic>
        <p:nvPicPr>
          <p:cNvPr id="6" name="Picture 5" descr="C:\Users\tdominguez\AppData\Local\Microsoft\Windows\Temporary Internet Files\Content.IE5\RWD9PWOH\MP90043953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61" y="1828800"/>
            <a:ext cx="1835477" cy="274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20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Dictionary</a:t>
            </a:r>
            <a:endParaRPr lang="en-US" dirty="0"/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3200">
                <a:solidFill>
                  <a:srgbClr val="63554C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800">
                <a:solidFill>
                  <a:srgbClr val="63554C"/>
                </a:solidFill>
                <a:latin typeface="+mn-lt"/>
                <a:ea typeface="+mn-ea"/>
              </a:defRPr>
            </a:lvl2pPr>
            <a:lvl3pPr marL="10858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2400">
                <a:solidFill>
                  <a:srgbClr val="63554C"/>
                </a:solidFill>
                <a:latin typeface="+mn-lt"/>
                <a:ea typeface="+mn-ea"/>
              </a:defRPr>
            </a:lvl3pPr>
            <a:lvl4pPr marL="14287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000">
                <a:solidFill>
                  <a:srgbClr val="63554C"/>
                </a:solidFill>
                <a:latin typeface="+mn-lt"/>
                <a:ea typeface="+mn-ea"/>
              </a:defRPr>
            </a:lvl4pPr>
            <a:lvl5pPr marL="17716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»"/>
              <a:defRPr sz="2000">
                <a:solidFill>
                  <a:srgbClr val="63554C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b="1" i="1" u="sng" dirty="0" smtClean="0"/>
              <a:t>Published</a:t>
            </a:r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3200">
                <a:solidFill>
                  <a:srgbClr val="63554C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800">
                <a:solidFill>
                  <a:srgbClr val="63554C"/>
                </a:solidFill>
                <a:latin typeface="+mn-lt"/>
                <a:ea typeface="+mn-ea"/>
              </a:defRPr>
            </a:lvl2pPr>
            <a:lvl3pPr marL="10858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2400">
                <a:solidFill>
                  <a:srgbClr val="63554C"/>
                </a:solidFill>
                <a:latin typeface="+mn-lt"/>
                <a:ea typeface="+mn-ea"/>
              </a:defRPr>
            </a:lvl3pPr>
            <a:lvl4pPr marL="14287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000">
                <a:solidFill>
                  <a:srgbClr val="63554C"/>
                </a:solidFill>
                <a:latin typeface="+mn-lt"/>
                <a:ea typeface="+mn-ea"/>
              </a:defRPr>
            </a:lvl4pPr>
            <a:lvl5pPr marL="17716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»"/>
              <a:defRPr sz="2000">
                <a:solidFill>
                  <a:srgbClr val="63554C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9pPr>
          </a:lstStyle>
          <a:p>
            <a:r>
              <a:rPr lang="en-US" sz="2400" dirty="0" smtClean="0"/>
              <a:t>SEA, LEA &amp; School Information</a:t>
            </a:r>
          </a:p>
          <a:p>
            <a:r>
              <a:rPr lang="en-US" sz="2400" dirty="0" smtClean="0"/>
              <a:t>Student Data</a:t>
            </a:r>
          </a:p>
          <a:p>
            <a:r>
              <a:rPr lang="en-US" sz="2400" dirty="0" smtClean="0"/>
              <a:t>Staff Information</a:t>
            </a:r>
          </a:p>
          <a:p>
            <a:r>
              <a:rPr lang="en-US" sz="2400" dirty="0" smtClean="0"/>
              <a:t>Financial</a:t>
            </a:r>
          </a:p>
          <a:p>
            <a:r>
              <a:rPr lang="en-US" sz="2400" dirty="0" smtClean="0"/>
              <a:t>Cross Program Analysis</a:t>
            </a:r>
          </a:p>
          <a:p>
            <a:r>
              <a:rPr lang="en-US" sz="2400" dirty="0" smtClean="0"/>
              <a:t>Individual Program Data</a:t>
            </a:r>
            <a:endParaRPr lang="en-US" sz="2400" dirty="0"/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3200">
                <a:solidFill>
                  <a:srgbClr val="63554C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800">
                <a:solidFill>
                  <a:srgbClr val="63554C"/>
                </a:solidFill>
                <a:latin typeface="+mn-lt"/>
                <a:ea typeface="+mn-ea"/>
              </a:defRPr>
            </a:lvl2pPr>
            <a:lvl3pPr marL="10858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2400">
                <a:solidFill>
                  <a:srgbClr val="63554C"/>
                </a:solidFill>
                <a:latin typeface="+mn-lt"/>
                <a:ea typeface="+mn-ea"/>
              </a:defRPr>
            </a:lvl3pPr>
            <a:lvl4pPr marL="14287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000">
                <a:solidFill>
                  <a:srgbClr val="63554C"/>
                </a:solidFill>
                <a:latin typeface="+mn-lt"/>
                <a:ea typeface="+mn-ea"/>
              </a:defRPr>
            </a:lvl4pPr>
            <a:lvl5pPr marL="17716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»"/>
              <a:defRPr sz="2000">
                <a:solidFill>
                  <a:srgbClr val="63554C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b="1" i="1" u="sng" dirty="0" smtClean="0"/>
              <a:t>Pending</a:t>
            </a:r>
            <a:endParaRPr lang="en-US" b="1" i="1" u="sng" dirty="0"/>
          </a:p>
        </p:txBody>
      </p:sp>
      <p:sp>
        <p:nvSpPr>
          <p:cNvPr id="12" name="Content Placeholder 6"/>
          <p:cNvSpPr txBox="1">
            <a:spLocks/>
          </p:cNvSpPr>
          <p:nvPr/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3200">
                <a:solidFill>
                  <a:srgbClr val="63554C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800">
                <a:solidFill>
                  <a:srgbClr val="63554C"/>
                </a:solidFill>
                <a:latin typeface="+mn-lt"/>
                <a:ea typeface="+mn-ea"/>
              </a:defRPr>
            </a:lvl2pPr>
            <a:lvl3pPr marL="10858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•"/>
              <a:defRPr sz="2400">
                <a:solidFill>
                  <a:srgbClr val="63554C"/>
                </a:solidFill>
                <a:latin typeface="+mn-lt"/>
                <a:ea typeface="+mn-ea"/>
              </a:defRPr>
            </a:lvl3pPr>
            <a:lvl4pPr marL="14287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–"/>
              <a:defRPr sz="2000">
                <a:solidFill>
                  <a:srgbClr val="63554C"/>
                </a:solidFill>
                <a:latin typeface="+mn-lt"/>
                <a:ea typeface="+mn-ea"/>
              </a:defRPr>
            </a:lvl4pPr>
            <a:lvl5pPr marL="1771650" indent="-228600" algn="l" rtl="0" eaLnBrk="1" fontAlgn="base" hangingPunct="1">
              <a:spcBef>
                <a:spcPct val="60000"/>
              </a:spcBef>
              <a:spcAft>
                <a:spcPct val="0"/>
              </a:spcAft>
              <a:buChar char="»"/>
              <a:defRPr sz="2000">
                <a:solidFill>
                  <a:srgbClr val="63554C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73962"/>
                </a:solidFill>
                <a:latin typeface="+mn-lt"/>
                <a:ea typeface="+mn-ea"/>
              </a:defRPr>
            </a:lvl9pPr>
          </a:lstStyle>
          <a:p>
            <a:r>
              <a:rPr lang="en-US" sz="2400" dirty="0" smtClean="0"/>
              <a:t>Assessment Data</a:t>
            </a:r>
          </a:p>
          <a:p>
            <a:r>
              <a:rPr lang="en-US" sz="2400" dirty="0" smtClean="0"/>
              <a:t>School Safety</a:t>
            </a:r>
          </a:p>
          <a:p>
            <a:r>
              <a:rPr lang="en-US" sz="2400" dirty="0" smtClean="0"/>
              <a:t>School Enrollment Data</a:t>
            </a:r>
          </a:p>
          <a:p>
            <a:r>
              <a:rPr lang="en-US" sz="2400" dirty="0" smtClean="0"/>
              <a:t>Membership</a:t>
            </a:r>
          </a:p>
          <a:p>
            <a:r>
              <a:rPr lang="en-US" sz="2400" dirty="0" smtClean="0"/>
              <a:t>CTE</a:t>
            </a:r>
          </a:p>
          <a:p>
            <a:r>
              <a:rPr lang="en-US" sz="2400" dirty="0" smtClean="0"/>
              <a:t>Course &amp; Grade Data</a:t>
            </a:r>
          </a:p>
          <a:p>
            <a:r>
              <a:rPr lang="en-US" sz="2400" dirty="0" smtClean="0"/>
              <a:t>Student Attendance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969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Hosted Training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CDW Overview</a:t>
            </a:r>
          </a:p>
          <a:p>
            <a:pPr lvl="1"/>
            <a:r>
              <a:rPr lang="en-US" sz="2800" i="1" dirty="0" smtClean="0"/>
              <a:t>Oct 9, AM &amp; PM Webinar</a:t>
            </a:r>
          </a:p>
          <a:p>
            <a:pPr lvl="1"/>
            <a:endParaRPr lang="en-US" sz="2800" i="1" dirty="0" smtClean="0"/>
          </a:p>
          <a:p>
            <a:r>
              <a:rPr lang="en-US" dirty="0" smtClean="0"/>
              <a:t>CDW Intro to Dashboards</a:t>
            </a:r>
          </a:p>
          <a:p>
            <a:pPr lvl="1"/>
            <a:r>
              <a:rPr lang="en-US" sz="2800" i="1" dirty="0" smtClean="0"/>
              <a:t>Oct 23, </a:t>
            </a:r>
            <a:r>
              <a:rPr lang="en-US" sz="2800" i="1" dirty="0"/>
              <a:t>AM &amp; PM </a:t>
            </a:r>
            <a:r>
              <a:rPr lang="en-US" sz="2800" i="1" dirty="0" smtClean="0"/>
              <a:t>Webinar</a:t>
            </a:r>
          </a:p>
          <a:p>
            <a:pPr lvl="1"/>
            <a:endParaRPr lang="en-US" sz="2800" i="1" dirty="0"/>
          </a:p>
          <a:p>
            <a:r>
              <a:rPr lang="en-US" dirty="0" smtClean="0"/>
              <a:t>CDW Subject Areas</a:t>
            </a:r>
          </a:p>
          <a:p>
            <a:pPr lvl="1"/>
            <a:r>
              <a:rPr lang="en-US" dirty="0"/>
              <a:t> </a:t>
            </a:r>
            <a:r>
              <a:rPr lang="en-US" sz="2800" i="1" dirty="0"/>
              <a:t>Nov 13, AM &amp; PM </a:t>
            </a:r>
            <a:r>
              <a:rPr lang="en-US" sz="2800" i="1" dirty="0" smtClean="0"/>
              <a:t>Webinar</a:t>
            </a:r>
            <a:endParaRPr lang="en-US" sz="2800" i="1" dirty="0"/>
          </a:p>
        </p:txBody>
      </p:sp>
      <p:pic>
        <p:nvPicPr>
          <p:cNvPr id="5" name="Picture 27" descr="C:\Users\tdominguez\AppData\Local\Microsoft\Windows\Temporary Internet Files\Content.IE5\SXAAM1D9\MP90039915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2264229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77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CEDARS Website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LEA Trainer Wiki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C:\Users\tdominguez\AppData\Local\Microsoft\Windows\Temporary Internet Files\Content.IE5\6GADI2VV\MP900262785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2133600"/>
            <a:ext cx="2270760" cy="344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Poll(s) – Wiki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72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 – Who Is New?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0094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CDW Trainer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Smaller meetings once a month through November</a:t>
            </a:r>
          </a:p>
          <a:p>
            <a:pPr lvl="1"/>
            <a:r>
              <a:rPr lang="en-US" dirty="0" smtClean="0"/>
              <a:t>No meeting in December</a:t>
            </a:r>
          </a:p>
          <a:p>
            <a:pPr lvl="1"/>
            <a:r>
              <a:rPr lang="en-US" dirty="0" smtClean="0"/>
              <a:t>We will re-evaluate in January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Quarterly updates from NCDPI as well as any LEA Trainer who would like to share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70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Trainer Meeting Schedule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Regions 1 – 4</a:t>
            </a:r>
          </a:p>
          <a:p>
            <a:pPr marL="457200" lvl="1" indent="0">
              <a:buNone/>
            </a:pPr>
            <a:r>
              <a:rPr lang="en-US" dirty="0" smtClean="0"/>
              <a:t>9:00-10:00 AM</a:t>
            </a:r>
          </a:p>
          <a:p>
            <a:pPr lvl="1"/>
            <a:r>
              <a:rPr lang="en-US" dirty="0" smtClean="0"/>
              <a:t>October 26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pPr marL="514350" lvl="1" indent="0">
              <a:buNone/>
            </a:pPr>
            <a:r>
              <a:rPr lang="en-US" sz="2000" dirty="0">
                <a:hlinkClick r:id="rId2"/>
              </a:rPr>
              <a:t>https://www1.gotomeeting.com/register/367460488</a:t>
            </a:r>
            <a:endParaRPr lang="en-US" sz="2000" dirty="0"/>
          </a:p>
          <a:p>
            <a:pPr lvl="1"/>
            <a:r>
              <a:rPr lang="en-US" dirty="0" smtClean="0"/>
              <a:t>November 30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pPr marL="457200" lvl="1" indent="0">
              <a:buNone/>
            </a:pPr>
            <a:r>
              <a:rPr lang="en-US" sz="2000" dirty="0">
                <a:hlinkClick r:id="rId3"/>
              </a:rPr>
              <a:t>https://www1.gotomeeting.com/register/466585248</a:t>
            </a:r>
            <a:endParaRPr lang="en-US" sz="2000" dirty="0"/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Regions 5-8</a:t>
            </a:r>
          </a:p>
          <a:p>
            <a:pPr marL="457200" lvl="1" indent="0">
              <a:buNone/>
            </a:pPr>
            <a:r>
              <a:rPr lang="en-US" dirty="0" smtClean="0"/>
              <a:t>10:15 – 11:15 AM</a:t>
            </a:r>
          </a:p>
          <a:p>
            <a:pPr lvl="1"/>
            <a:r>
              <a:rPr lang="en-US" dirty="0"/>
              <a:t>October 26</a:t>
            </a:r>
            <a:r>
              <a:rPr lang="en-US" baseline="30000" dirty="0"/>
              <a:t>th</a:t>
            </a:r>
            <a:r>
              <a:rPr lang="en-US" dirty="0"/>
              <a:t> </a:t>
            </a:r>
            <a:endParaRPr lang="en-US" dirty="0" smtClean="0"/>
          </a:p>
          <a:p>
            <a:pPr marL="514350" lvl="1" indent="0">
              <a:buNone/>
            </a:pPr>
            <a:r>
              <a:rPr lang="en-US" sz="2000" dirty="0">
                <a:hlinkClick r:id="rId4"/>
              </a:rPr>
              <a:t>https://www1.gotomeeting.com/register/153772712</a:t>
            </a:r>
            <a:endParaRPr lang="en-US" sz="2000" dirty="0"/>
          </a:p>
          <a:p>
            <a:pPr lvl="1"/>
            <a:r>
              <a:rPr lang="en-US" dirty="0"/>
              <a:t>November </a:t>
            </a:r>
            <a:r>
              <a:rPr lang="en-US" dirty="0" smtClean="0"/>
              <a:t>30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pPr marL="457200" lvl="1" indent="0">
              <a:buNone/>
            </a:pPr>
            <a:r>
              <a:rPr lang="en-US" sz="2000" dirty="0">
                <a:hlinkClick r:id="rId5"/>
              </a:rPr>
              <a:t>https://www1.gotomeeting.com/register/171102552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2685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Quarterly Meetings – Full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January 25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>
                <a:hlinkClick r:id="rId2"/>
              </a:rPr>
              <a:t>https://www1.gotomeeting.com/register/584350760</a:t>
            </a:r>
            <a:endParaRPr lang="en-US" sz="2400" dirty="0" smtClean="0"/>
          </a:p>
          <a:p>
            <a:r>
              <a:rPr lang="en-US" sz="2400" dirty="0" smtClean="0"/>
              <a:t>April 26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>
                <a:hlinkClick r:id="rId3"/>
              </a:rPr>
              <a:t>https://www1.gotomeeting.com/register/830927800</a:t>
            </a:r>
            <a:endParaRPr lang="en-US" sz="2400" dirty="0" smtClean="0"/>
          </a:p>
          <a:p>
            <a:r>
              <a:rPr lang="en-US" sz="2400" dirty="0" smtClean="0"/>
              <a:t>July 26</a:t>
            </a:r>
            <a:r>
              <a:rPr lang="en-US" sz="2400" baseline="30000" dirty="0" smtClean="0"/>
              <a:t>th</a:t>
            </a:r>
          </a:p>
          <a:p>
            <a:pPr marL="0" indent="0">
              <a:buNone/>
            </a:pPr>
            <a:r>
              <a:rPr lang="en-US" sz="2400" dirty="0">
                <a:hlinkClick r:id="rId4"/>
              </a:rPr>
              <a:t>https://www1.gotomeeting.com/register/305847929</a:t>
            </a:r>
            <a:endParaRPr lang="en-US" sz="2400" baseline="30000" dirty="0" smtClean="0"/>
          </a:p>
          <a:p>
            <a:r>
              <a:rPr lang="en-US" sz="2400" dirty="0" smtClean="0"/>
              <a:t>October 26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</a:p>
          <a:p>
            <a:pPr marL="0" indent="0" algn="ctr">
              <a:buNone/>
            </a:pPr>
            <a:r>
              <a:rPr lang="en-US" dirty="0" smtClean="0"/>
              <a:t>9:00 </a:t>
            </a:r>
            <a:r>
              <a:rPr lang="en-US" dirty="0"/>
              <a:t>AM – 11:00AM, last Friday of the month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76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 – What Region?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05000"/>
            <a:ext cx="7865203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610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371600" y="1600200"/>
            <a:ext cx="4876800" cy="4495800"/>
          </a:xfrm>
        </p:spPr>
        <p:txBody>
          <a:bodyPr/>
          <a:lstStyle/>
          <a:p>
            <a:r>
              <a:rPr lang="en-US" sz="2800" dirty="0" smtClean="0">
                <a:solidFill>
                  <a:schemeClr val="bg1"/>
                </a:solidFill>
              </a:rPr>
              <a:t>Every LEA must have a Security Officer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Most users need only one role (the highest level of authority)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Point staff to CDW Events page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9702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So….did </a:t>
            </a:r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g</a:t>
            </a:r>
            <a:r>
              <a:rPr lang="en-US" dirty="0" smtClean="0"/>
              <a:t>et </a:t>
            </a:r>
            <a:r>
              <a:rPr lang="en-US" dirty="0"/>
              <a:t>a</a:t>
            </a:r>
            <a:r>
              <a:rPr lang="en-US" dirty="0" smtClean="0"/>
              <a:t>ll </a:t>
            </a:r>
            <a:r>
              <a:rPr lang="en-US" dirty="0"/>
              <a:t>t</a:t>
            </a:r>
            <a:r>
              <a:rPr lang="en-US" dirty="0" smtClean="0"/>
              <a:t>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 descr="C:\Users\tdominguez\AppData\Local\Microsoft\Windows\Temporary Internet Files\Content.IE5\QOV2MDHJ\MP91022086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24000"/>
            <a:ext cx="322061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45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3400" y="1981200"/>
            <a:ext cx="54864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Terra Dominguez</a:t>
            </a:r>
          </a:p>
          <a:p>
            <a:pPr marL="57150" indent="0" algn="ctr">
              <a:buFont typeface="Arial" pitchFamily="34" charset="0"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Division of Data Research &amp; Federal Policy</a:t>
            </a:r>
          </a:p>
          <a:p>
            <a:pPr marL="57150" indent="0" algn="ctr">
              <a:buFont typeface="Arial" pitchFamily="34" charset="0"/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919.807.3272</a:t>
            </a:r>
          </a:p>
          <a:p>
            <a:pPr marL="57150" indent="0" algn="ctr">
              <a:buFont typeface="Arial" pitchFamily="34" charset="0"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57150" indent="0" algn="ctr">
              <a:buFont typeface="Arial" pitchFamily="34" charset="0"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57150" indent="0" algn="ctr">
              <a:buFont typeface="Arial" pitchFamily="34" charset="0"/>
              <a:buNone/>
            </a:pPr>
            <a:r>
              <a:rPr lang="en-US" sz="2800" dirty="0" smtClean="0">
                <a:hlinkClick r:id="rId2"/>
              </a:rPr>
              <a:t>cedars-info@dpi.nc.gov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400800" y="542038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Thank you!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3260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</a:p>
          <a:p>
            <a:r>
              <a:rPr lang="en-US" dirty="0" smtClean="0"/>
              <a:t>Review</a:t>
            </a:r>
            <a:endParaRPr lang="en-US" dirty="0"/>
          </a:p>
          <a:p>
            <a:r>
              <a:rPr lang="en-US" dirty="0" smtClean="0"/>
              <a:t>CDW Improvements</a:t>
            </a:r>
          </a:p>
          <a:p>
            <a:r>
              <a:rPr lang="en-US" dirty="0" smtClean="0"/>
              <a:t>State </a:t>
            </a:r>
            <a:r>
              <a:rPr lang="en-US" dirty="0"/>
              <a:t>Training Events</a:t>
            </a:r>
          </a:p>
          <a:p>
            <a:r>
              <a:rPr lang="en-US" dirty="0"/>
              <a:t>Resources</a:t>
            </a:r>
            <a:endParaRPr lang="en-US" dirty="0" smtClean="0"/>
          </a:p>
          <a:p>
            <a:r>
              <a:rPr lang="en-US" dirty="0" smtClean="0"/>
              <a:t>CDW </a:t>
            </a:r>
            <a:r>
              <a:rPr lang="en-US" dirty="0"/>
              <a:t>LEA Trainer Meetings</a:t>
            </a:r>
          </a:p>
          <a:p>
            <a:r>
              <a:rPr lang="en-US" dirty="0" smtClean="0"/>
              <a:t>Reminders</a:t>
            </a:r>
          </a:p>
        </p:txBody>
      </p:sp>
      <p:pic>
        <p:nvPicPr>
          <p:cNvPr id="4" name="Picture 3" descr="C:\Users\tdominguez\AppData\Local\Microsoft\Windows\Temporary Internet Files\Content.IE5\6GADI2VV\MP90043957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439" y="2971800"/>
            <a:ext cx="1693761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tdominguez\AppData\Local\Microsoft\Windows\Temporary Internet Files\Content.IE5\6GADI2VV\MP90043947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35" y="4800600"/>
            <a:ext cx="205446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tdominguez\AppData\Local\Microsoft\Windows\Temporary Internet Files\Content.IE5\6GADI2VV\MP90043954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800"/>
            <a:ext cx="2084197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0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CDW 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Historical data for trending and analysis</a:t>
            </a:r>
          </a:p>
          <a:p>
            <a:r>
              <a:rPr lang="en-US" dirty="0" smtClean="0"/>
              <a:t>Multiple </a:t>
            </a:r>
            <a:r>
              <a:rPr lang="en-US" dirty="0"/>
              <a:t>NCDPI authoritative sources</a:t>
            </a:r>
          </a:p>
          <a:p>
            <a:r>
              <a:rPr lang="en-US" dirty="0"/>
              <a:t>Federal, state </a:t>
            </a:r>
            <a:r>
              <a:rPr lang="en-US" dirty="0" smtClean="0"/>
              <a:t>&amp; local </a:t>
            </a:r>
            <a:r>
              <a:rPr lang="en-US" dirty="0"/>
              <a:t>level reporting</a:t>
            </a:r>
          </a:p>
          <a:p>
            <a:r>
              <a:rPr lang="en-US" dirty="0"/>
              <a:t>Accessible to State, LEA &amp; School level staff</a:t>
            </a:r>
          </a:p>
          <a:p>
            <a:r>
              <a:rPr lang="en-US" dirty="0" smtClean="0"/>
              <a:t>Secure - </a:t>
            </a:r>
            <a:r>
              <a:rPr lang="en-US" dirty="0"/>
              <a:t>a</a:t>
            </a:r>
            <a:r>
              <a:rPr lang="en-US" dirty="0" smtClean="0"/>
              <a:t>uthenticate using NCID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69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CDW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Replacing any operational systems (NC WISE, CECAS, Licensure)</a:t>
            </a:r>
          </a:p>
          <a:p>
            <a:endParaRPr lang="en-US" sz="2000" dirty="0" smtClean="0"/>
          </a:p>
          <a:p>
            <a:r>
              <a:rPr lang="en-US" dirty="0" smtClean="0"/>
              <a:t>Real time, transactional data</a:t>
            </a:r>
          </a:p>
          <a:p>
            <a:endParaRPr lang="en-US" sz="2000" dirty="0"/>
          </a:p>
          <a:p>
            <a:r>
              <a:rPr lang="en-US" dirty="0"/>
              <a:t>Open to the public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0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Loads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SY 2008-2009 test data removed</a:t>
            </a:r>
          </a:p>
          <a:p>
            <a:endParaRPr lang="en-US" sz="2400" dirty="0" smtClean="0"/>
          </a:p>
          <a:p>
            <a:r>
              <a:rPr lang="en-US" sz="2400" dirty="0" smtClean="0"/>
              <a:t>SY 2009-2010 complete</a:t>
            </a:r>
          </a:p>
          <a:p>
            <a:endParaRPr lang="en-US" sz="2400" dirty="0" smtClean="0"/>
          </a:p>
          <a:p>
            <a:r>
              <a:rPr lang="en-US" sz="2400" dirty="0" smtClean="0"/>
              <a:t>SY 2010-2011 complete</a:t>
            </a:r>
          </a:p>
          <a:p>
            <a:endParaRPr lang="en-US" sz="2400" dirty="0" smtClean="0"/>
          </a:p>
          <a:p>
            <a:r>
              <a:rPr lang="en-US" sz="2400" dirty="0" smtClean="0"/>
              <a:t>SY 2011-2012  pending year end files</a:t>
            </a:r>
          </a:p>
          <a:p>
            <a:endParaRPr lang="en-US" sz="2400" dirty="0" smtClean="0"/>
          </a:p>
          <a:p>
            <a:r>
              <a:rPr lang="en-US" sz="2400" dirty="0" smtClean="0"/>
              <a:t>SY 2012-2013  on target</a:t>
            </a:r>
            <a:endParaRPr lang="en-US" sz="2400" dirty="0"/>
          </a:p>
        </p:txBody>
      </p:sp>
      <p:pic>
        <p:nvPicPr>
          <p:cNvPr id="12" name="Picture 6" descr="C:\Users\tdominguez\AppData\Local\Microsoft\Windows\Temporary Internet Files\Content.IE5\SXAAM1D9\MP90018517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73580"/>
            <a:ext cx="2286000" cy="153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tdominguez\AppData\Local\Microsoft\Windows\Temporary Internet Files\Content.IE5\RWD9PWOH\MP900202027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44" y="4273296"/>
            <a:ext cx="2276856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5800" y="15240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Last Year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" y="374398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This Year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8" name="Picture 26" descr="C:\Users\tdominguez\AppData\Local\Microsoft\Windows\Temporary Internet Files\Content.IE5\SXAAM1D9\MP900227619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73296"/>
            <a:ext cx="2331720" cy="153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318432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304800"/>
            <a:ext cx="5638800" cy="1143000"/>
          </a:xfrm>
        </p:spPr>
        <p:txBody>
          <a:bodyPr/>
          <a:lstStyle/>
          <a:p>
            <a:r>
              <a:rPr lang="en-US" dirty="0" smtClean="0"/>
              <a:t>   Data Sources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6248400" y="1447800"/>
            <a:ext cx="2667000" cy="4724400"/>
          </a:xfrm>
        </p:spPr>
        <p:txBody>
          <a:bodyPr/>
          <a:lstStyle/>
          <a:p>
            <a:r>
              <a:rPr lang="en-US" sz="2200" dirty="0" smtClean="0"/>
              <a:t>NC WISE</a:t>
            </a:r>
          </a:p>
          <a:p>
            <a:r>
              <a:rPr lang="en-US" sz="2200" dirty="0" smtClean="0"/>
              <a:t>EC</a:t>
            </a:r>
          </a:p>
          <a:p>
            <a:r>
              <a:rPr lang="en-US" sz="2200" dirty="0" smtClean="0"/>
              <a:t>Migrant</a:t>
            </a:r>
          </a:p>
          <a:p>
            <a:r>
              <a:rPr lang="en-US" sz="2200" dirty="0" smtClean="0"/>
              <a:t>ESL</a:t>
            </a:r>
          </a:p>
          <a:p>
            <a:r>
              <a:rPr lang="en-US" sz="2200" dirty="0" smtClean="0"/>
              <a:t>Homeless</a:t>
            </a:r>
          </a:p>
          <a:p>
            <a:r>
              <a:rPr lang="en-US" sz="2200" dirty="0" smtClean="0"/>
              <a:t>N &amp; D</a:t>
            </a:r>
          </a:p>
          <a:p>
            <a:r>
              <a:rPr lang="en-US" sz="2200" dirty="0" smtClean="0"/>
              <a:t>Accountability</a:t>
            </a:r>
          </a:p>
          <a:p>
            <a:r>
              <a:rPr lang="en-US" sz="2200" dirty="0" smtClean="0"/>
              <a:t>CTE</a:t>
            </a:r>
          </a:p>
          <a:p>
            <a:r>
              <a:rPr lang="en-US" sz="2200" dirty="0" smtClean="0"/>
              <a:t>MAF*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457200" y="1447800"/>
            <a:ext cx="2819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EDDIE</a:t>
            </a:r>
          </a:p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Licensure</a:t>
            </a:r>
          </a:p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Payroll</a:t>
            </a:r>
          </a:p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UID Staff</a:t>
            </a:r>
          </a:p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Title I</a:t>
            </a:r>
          </a:p>
          <a:p>
            <a:pPr marL="342900" lvl="1" indent="-342900">
              <a:spcBef>
                <a:spcPct val="60000"/>
              </a:spcBef>
              <a:buChar char="•"/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LEA Improvement</a:t>
            </a:r>
          </a:p>
          <a:p>
            <a:pPr marL="342900" lvl="1" indent="-342900">
              <a:spcBef>
                <a:spcPct val="60000"/>
              </a:spcBef>
              <a:buChar char="•"/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School Improvement</a:t>
            </a:r>
          </a:p>
          <a:p>
            <a:pPr>
              <a:spcBef>
                <a:spcPct val="60000"/>
              </a:spcBef>
            </a:pPr>
            <a:endParaRPr lang="en-US" sz="2400" dirty="0">
              <a:latin typeface="+mn-lt"/>
              <a:ea typeface="+mn-ea"/>
              <a:cs typeface="ＭＳ Ｐゴシック" charset="0"/>
            </a:endParaRPr>
          </a:p>
          <a:p>
            <a:pPr>
              <a:spcBef>
                <a:spcPct val="60000"/>
              </a:spcBef>
            </a:pPr>
            <a:endParaRPr lang="en-US" sz="2400" dirty="0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3276600" y="1435608"/>
            <a:ext cx="2667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63554C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Instructional Technology</a:t>
            </a:r>
          </a:p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Choice</a:t>
            </a:r>
          </a:p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SES</a:t>
            </a:r>
          </a:p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TAS</a:t>
            </a:r>
          </a:p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REAP</a:t>
            </a:r>
          </a:p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MFR/AFR</a:t>
            </a:r>
          </a:p>
          <a:p>
            <a:pPr>
              <a:spcBef>
                <a:spcPct val="60000"/>
              </a:spcBef>
            </a:pPr>
            <a:r>
              <a:rPr lang="en-US" sz="2200" dirty="0">
                <a:latin typeface="+mn-lt"/>
                <a:ea typeface="+mn-ea"/>
                <a:cs typeface="ＭＳ Ｐゴシック" charset="0"/>
              </a:rPr>
              <a:t>Safety</a:t>
            </a:r>
          </a:p>
          <a:p>
            <a:pPr>
              <a:spcBef>
                <a:spcPct val="60000"/>
              </a:spcBef>
            </a:pPr>
            <a:endParaRPr lang="en-US" sz="2400" dirty="0">
              <a:latin typeface="+mn-lt"/>
              <a:ea typeface="+mn-ea"/>
              <a:cs typeface="ＭＳ Ｐゴシック" charset="0"/>
            </a:endParaRPr>
          </a:p>
          <a:p>
            <a:pPr>
              <a:spcBef>
                <a:spcPct val="60000"/>
              </a:spcBef>
            </a:pPr>
            <a:endParaRPr lang="en-US" sz="2400" dirty="0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5787628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* </a:t>
            </a:r>
            <a:r>
              <a:rPr lang="en-US" i="1" dirty="0">
                <a:solidFill>
                  <a:srgbClr val="63554C"/>
                </a:solidFill>
                <a:cs typeface="ＭＳ Ｐゴシック" charset="0"/>
              </a:rPr>
              <a:t>MAF from </a:t>
            </a:r>
            <a:r>
              <a:rPr lang="en-US" i="1" dirty="0" smtClean="0">
                <a:solidFill>
                  <a:srgbClr val="63554C"/>
                </a:solidFill>
                <a:cs typeface="ＭＳ Ｐゴシック" charset="0"/>
              </a:rPr>
              <a:t>2009-2010 &amp; </a:t>
            </a:r>
            <a:r>
              <a:rPr lang="en-US" i="1" dirty="0">
                <a:solidFill>
                  <a:srgbClr val="63554C"/>
                </a:solidFill>
                <a:cs typeface="ＭＳ Ｐゴシック" charset="0"/>
              </a:rPr>
              <a:t>2010-2011 school </a:t>
            </a:r>
            <a:r>
              <a:rPr lang="en-US" i="1" dirty="0">
                <a:solidFill>
                  <a:srgbClr val="63554C"/>
                </a:solidFill>
                <a:cs typeface="ＭＳ Ｐゴシック" charset="0"/>
              </a:rPr>
              <a:t>years </a:t>
            </a:r>
            <a:r>
              <a:rPr lang="en-US" i="1" dirty="0">
                <a:solidFill>
                  <a:srgbClr val="63554C"/>
                </a:solidFill>
                <a:cs typeface="ＭＳ Ｐゴシック" charset="0"/>
              </a:rPr>
              <a:t>only</a:t>
            </a:r>
            <a:endParaRPr lang="en-US" i="1" dirty="0">
              <a:solidFill>
                <a:srgbClr val="63554C"/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39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Level Data Submission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Monthly</a:t>
            </a:r>
          </a:p>
          <a:p>
            <a:pPr lvl="1"/>
            <a:r>
              <a:rPr lang="en-US" sz="3400" dirty="0" smtClean="0"/>
              <a:t>Demographics</a:t>
            </a:r>
          </a:p>
          <a:p>
            <a:pPr lvl="1"/>
            <a:r>
              <a:rPr lang="en-US" sz="3400" dirty="0" smtClean="0"/>
              <a:t>Enrollment</a:t>
            </a:r>
          </a:p>
          <a:p>
            <a:pPr lvl="1"/>
            <a:r>
              <a:rPr lang="en-US" sz="3400" dirty="0" smtClean="0"/>
              <a:t>Attendance </a:t>
            </a:r>
          </a:p>
          <a:p>
            <a:pPr lvl="1"/>
            <a:r>
              <a:rPr lang="en-US" sz="3400" dirty="0" smtClean="0"/>
              <a:t>Program Participation</a:t>
            </a:r>
            <a:r>
              <a:rPr lang="en-US" sz="3400" dirty="0" smtClean="0">
                <a:solidFill>
                  <a:srgbClr val="FF0000"/>
                </a:solidFill>
              </a:rPr>
              <a:t>*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Snapshots </a:t>
            </a:r>
            <a:r>
              <a:rPr lang="en-US" sz="4000" dirty="0"/>
              <a:t>(periodic)</a:t>
            </a:r>
          </a:p>
          <a:p>
            <a:pPr lvl="1"/>
            <a:r>
              <a:rPr lang="en-US" dirty="0"/>
              <a:t>Program Specific </a:t>
            </a:r>
          </a:p>
          <a:p>
            <a:pPr lvl="1"/>
            <a:r>
              <a:rPr lang="en-US" dirty="0"/>
              <a:t>NC WISE</a:t>
            </a:r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5102225" y="1520825"/>
            <a:ext cx="3736975" cy="4879975"/>
          </a:xfrm>
        </p:spPr>
        <p:txBody>
          <a:bodyPr/>
          <a:lstStyle/>
          <a:p>
            <a:r>
              <a:rPr lang="en-US" sz="2800" dirty="0" smtClean="0"/>
              <a:t>Yearly </a:t>
            </a:r>
            <a:r>
              <a:rPr lang="en-US" sz="2800" dirty="0"/>
              <a:t>(June 30)</a:t>
            </a:r>
            <a:r>
              <a:rPr lang="en-US" sz="2800" dirty="0">
                <a:solidFill>
                  <a:srgbClr val="FF0000"/>
                </a:solidFill>
              </a:rPr>
              <a:t>*</a:t>
            </a:r>
          </a:p>
          <a:p>
            <a:pPr lvl="1"/>
            <a:r>
              <a:rPr lang="en-US" sz="2400" dirty="0"/>
              <a:t>Assessments</a:t>
            </a:r>
          </a:p>
          <a:p>
            <a:pPr lvl="1"/>
            <a:r>
              <a:rPr lang="en-US" sz="2400" dirty="0"/>
              <a:t>Course Enrollments</a:t>
            </a:r>
          </a:p>
          <a:p>
            <a:pPr lvl="1"/>
            <a:r>
              <a:rPr lang="en-US" sz="2400" dirty="0"/>
              <a:t>Marks</a:t>
            </a:r>
          </a:p>
          <a:p>
            <a:pPr lvl="1"/>
            <a:r>
              <a:rPr lang="en-US" sz="2400" dirty="0"/>
              <a:t>Discipline</a:t>
            </a:r>
          </a:p>
          <a:p>
            <a:endParaRPr lang="en-US" dirty="0"/>
          </a:p>
        </p:txBody>
      </p:sp>
      <p:pic>
        <p:nvPicPr>
          <p:cNvPr id="5" name="Picture 7" descr="C:\Users\tdominguez\AppData\Local\Microsoft\Windows\Temporary Internet Files\Content.IE5\SXAAM1D9\MC9004338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720" y="518160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5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Blank Presentation">
      <a:majorFont>
        <a:latin typeface="Arial Bold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20120910_ready-template</Template>
  <TotalTime>1828</TotalTime>
  <Words>964</Words>
  <Application>Microsoft Office PowerPoint</Application>
  <PresentationFormat>On-screen Show (4:3)</PresentationFormat>
  <Paragraphs>314</Paragraphs>
  <Slides>36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Blank Presentation</vt:lpstr>
      <vt:lpstr>Custom Design</vt:lpstr>
      <vt:lpstr>2_Custom Design</vt:lpstr>
      <vt:lpstr>1_Custom Design</vt:lpstr>
      <vt:lpstr>3_Custom Design</vt:lpstr>
      <vt:lpstr>CDW LEA Trainer’s Webinar September 25th, 2012  Terra Dominguez Data, Research &amp; Federal Policy cedars-info@dpi.nc.gov</vt:lpstr>
      <vt:lpstr>House Keeping</vt:lpstr>
      <vt:lpstr>Poll – Who Is New?</vt:lpstr>
      <vt:lpstr>Agenda</vt:lpstr>
      <vt:lpstr>The CDW IS</vt:lpstr>
      <vt:lpstr>The CDW IS NOT</vt:lpstr>
      <vt:lpstr>Data Loads</vt:lpstr>
      <vt:lpstr>   Data Sources</vt:lpstr>
      <vt:lpstr>Student Level Data Submission</vt:lpstr>
      <vt:lpstr>Staff Level Data Submission</vt:lpstr>
      <vt:lpstr>CDW Data – Student &amp; Staff</vt:lpstr>
      <vt:lpstr>PowerPoint Presentation</vt:lpstr>
      <vt:lpstr>With the help of UID, the CDW puts all the pieces in place</vt:lpstr>
      <vt:lpstr>Program Level Data Submission </vt:lpstr>
      <vt:lpstr>LEA &amp; School Level Submission</vt:lpstr>
      <vt:lpstr>You still with me?</vt:lpstr>
      <vt:lpstr>Registration</vt:lpstr>
      <vt:lpstr>User Roles</vt:lpstr>
      <vt:lpstr>Security</vt:lpstr>
      <vt:lpstr>Detail Vs. Aggregate</vt:lpstr>
      <vt:lpstr>CDW Improvements</vt:lpstr>
      <vt:lpstr>New OBIEE Landing Page</vt:lpstr>
      <vt:lpstr>New Dashboards</vt:lpstr>
      <vt:lpstr>What dashboards would you like published?</vt:lpstr>
      <vt:lpstr>Submission Schedule</vt:lpstr>
      <vt:lpstr>Data Dictionary</vt:lpstr>
      <vt:lpstr>State Hosted Training Events</vt:lpstr>
      <vt:lpstr>Resources</vt:lpstr>
      <vt:lpstr>Poll(s) – Wiki</vt:lpstr>
      <vt:lpstr>CDW Trainer Meetings</vt:lpstr>
      <vt:lpstr>Trainer Meeting Schedule </vt:lpstr>
      <vt:lpstr>Quarterly Meetings – Full Team</vt:lpstr>
      <vt:lpstr>Poll – What Region?</vt:lpstr>
      <vt:lpstr>Reminders</vt:lpstr>
      <vt:lpstr>So….did you get all that?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CDW LEA Trainer’s Webinar September 25th, 2012  Terra Dominguez Data, Research &amp; Federal Policy cedars-info@dpi.nc.gov</dc:title>
  <dc:creator>tdominguez</dc:creator>
  <cp:lastModifiedBy>tdominguez</cp:lastModifiedBy>
  <cp:revision>57</cp:revision>
  <dcterms:created xsi:type="dcterms:W3CDTF">2012-09-20T16:36:09Z</dcterms:created>
  <dcterms:modified xsi:type="dcterms:W3CDTF">2012-09-24T20:03:22Z</dcterms:modified>
</cp:coreProperties>
</file>